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396DF75-3C2B-4692-9170-8936FD59823E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D754BCD-3F61-47CB-BC60-FCACEEFBD596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6DF75-3C2B-4692-9170-8936FD59823E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4BCD-3F61-47CB-BC60-FCACEEFBD59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6DF75-3C2B-4692-9170-8936FD59823E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4BCD-3F61-47CB-BC60-FCACEEFBD59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6DF75-3C2B-4692-9170-8936FD59823E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4BCD-3F61-47CB-BC60-FCACEEFBD59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6DF75-3C2B-4692-9170-8936FD59823E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4BCD-3F61-47CB-BC60-FCACEEFBD59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6DF75-3C2B-4692-9170-8936FD59823E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4BCD-3F61-47CB-BC60-FCACEEFBD596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6DF75-3C2B-4692-9170-8936FD59823E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4BCD-3F61-47CB-BC60-FCACEEFBD59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6DF75-3C2B-4692-9170-8936FD59823E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4BCD-3F61-47CB-BC60-FCACEEFBD59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6DF75-3C2B-4692-9170-8936FD59823E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4BCD-3F61-47CB-BC60-FCACEEFBD59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6DF75-3C2B-4692-9170-8936FD59823E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4BCD-3F61-47CB-BC60-FCACEEFBD596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6DF75-3C2B-4692-9170-8936FD59823E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54BCD-3F61-47CB-BC60-FCACEEFBD59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396DF75-3C2B-4692-9170-8936FD59823E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D754BCD-3F61-47CB-BC60-FCACEEFBD596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فصل سوم</a:t>
            </a:r>
            <a:br>
              <a:rPr lang="fa-IR" dirty="0" smtClean="0"/>
            </a:br>
            <a:r>
              <a:rPr lang="fa-IR" dirty="0" smtClean="0"/>
              <a:t>روانشناسی عمومی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41519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سوم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68580" indent="0" algn="just">
              <a:buNone/>
            </a:pPr>
            <a:r>
              <a:rPr lang="fa-IR" dirty="0" smtClean="0"/>
              <a:t>- درون سازی(جذب)</a:t>
            </a:r>
            <a:endParaRPr lang="fa-IR" dirty="0"/>
          </a:p>
          <a:p>
            <a:pPr marL="68580" indent="0" algn="just">
              <a:buNone/>
            </a:pPr>
            <a:r>
              <a:rPr lang="fa-IR" dirty="0"/>
              <a:t>کودک در مواجه با هر شی و رویداد تازه سعی میکند ان را در چارچوب طرح </a:t>
            </a:r>
            <a:r>
              <a:rPr lang="fa-IR" dirty="0" err="1"/>
              <a:t>واره</a:t>
            </a:r>
            <a:r>
              <a:rPr lang="fa-IR" dirty="0"/>
              <a:t> های موجود خود درک کند</a:t>
            </a:r>
          </a:p>
          <a:p>
            <a:pPr algn="just"/>
            <a:endParaRPr lang="fa-IR" dirty="0"/>
          </a:p>
          <a:p>
            <a:pPr marL="68580" indent="0" algn="just">
              <a:buNone/>
            </a:pPr>
            <a:r>
              <a:rPr lang="fa-IR" dirty="0" smtClean="0"/>
              <a:t>- درون سازی(انطباق)</a:t>
            </a:r>
            <a:endParaRPr lang="fa-IR" dirty="0"/>
          </a:p>
          <a:p>
            <a:pPr marL="68580" indent="0" algn="just">
              <a:buNone/>
            </a:pPr>
            <a:r>
              <a:rPr lang="fa-IR" dirty="0"/>
              <a:t>اگر طرح </a:t>
            </a:r>
            <a:r>
              <a:rPr lang="fa-IR" dirty="0" err="1"/>
              <a:t>واره</a:t>
            </a:r>
            <a:r>
              <a:rPr lang="fa-IR" dirty="0"/>
              <a:t> موجود انطباق کافی با رویداد جدید نداشته باشد کودک همچون دانشمندان طرح </a:t>
            </a:r>
            <a:r>
              <a:rPr lang="fa-IR" dirty="0" err="1"/>
              <a:t>واره</a:t>
            </a:r>
            <a:r>
              <a:rPr lang="fa-IR" dirty="0"/>
              <a:t> را دگرگون می کند و از این راه جهان بینی خود را گسترش می دهد.</a:t>
            </a:r>
          </a:p>
          <a:p>
            <a:pPr algn="just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883569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سوم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fa-IR" dirty="0"/>
              <a:t>مراحل رشد شناختی از نظر </a:t>
            </a:r>
            <a:r>
              <a:rPr lang="fa-IR" dirty="0" err="1" smtClean="0"/>
              <a:t>پیاژه</a:t>
            </a:r>
            <a:r>
              <a:rPr lang="fa-IR" dirty="0" smtClean="0"/>
              <a:t>: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حسی – حرکتی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پیش عملیاتی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عملیات عینی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عملیات صوری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024106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a-IR" dirty="0" smtClean="0"/>
              <a:t>مرحله حسی – حرکتی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از تولد تا 2 سالگی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خود را </a:t>
            </a:r>
            <a:r>
              <a:rPr lang="fa-IR" dirty="0"/>
              <a:t>از اشیا تمیز </a:t>
            </a:r>
            <a:r>
              <a:rPr lang="fa-IR" dirty="0" smtClean="0"/>
              <a:t>میدهد.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خود را به </a:t>
            </a:r>
            <a:r>
              <a:rPr lang="fa-IR" dirty="0"/>
              <a:t>عنوان فاعل عملیات خویش باز می شناسد و شروع به فعالیت هدفمند میکند.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برای مثال</a:t>
            </a:r>
            <a:r>
              <a:rPr lang="fa-IR" dirty="0" smtClean="0"/>
              <a:t>: ریسمانی </a:t>
            </a:r>
            <a:r>
              <a:rPr lang="fa-IR" dirty="0"/>
              <a:t>را می کشد تا شی بدون قابل حرکتی را به حرکت </a:t>
            </a:r>
            <a:r>
              <a:rPr lang="fa-IR" dirty="0" err="1" smtClean="0"/>
              <a:t>دراورد</a:t>
            </a:r>
            <a:r>
              <a:rPr lang="fa-IR" dirty="0"/>
              <a:t>.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به مفهوم پایداری شی دست می یابد.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92963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 smtClean="0"/>
              <a:t>مرحله پیش عملیاتی: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2 تا 7 سالگی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عملیات عبارتست از روش ذهنی </a:t>
            </a:r>
            <a:r>
              <a:rPr lang="fa-IR" dirty="0" err="1"/>
              <a:t>جداسازی،ترکیب</a:t>
            </a:r>
            <a:r>
              <a:rPr lang="fa-IR" dirty="0"/>
              <a:t> و یا تغییر دادن اطلاعات به شیوه ای منطقی.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استفاده از زبان و بازنمایی اشیا به صورت تصویر ذهنی و واژه را یاد می گیرد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err="1"/>
              <a:t>تفکرش</a:t>
            </a:r>
            <a:r>
              <a:rPr lang="fa-IR" dirty="0"/>
              <a:t> هنوز خود محور </a:t>
            </a:r>
            <a:r>
              <a:rPr lang="fa-IR" dirty="0" err="1"/>
              <a:t>است:نگریستن</a:t>
            </a:r>
            <a:r>
              <a:rPr lang="fa-IR" dirty="0"/>
              <a:t> از دید دیگران برایش مشکل است.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اشیا را بر حسب یک ویژگی طبقه بندی می کند.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توانایی نگهداری ذهنی </a:t>
            </a:r>
            <a:r>
              <a:rPr lang="fa-IR" dirty="0" err="1"/>
              <a:t>ندارند:ازمایش</a:t>
            </a:r>
            <a:r>
              <a:rPr lang="fa-IR" dirty="0"/>
              <a:t> خمیر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5407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سرشت و تربیت</a:t>
            </a:r>
          </a:p>
          <a:p>
            <a:pPr>
              <a:buFontTx/>
              <a:buChar char="-"/>
            </a:pPr>
            <a:r>
              <a:rPr lang="fa-IR" dirty="0" smtClean="0"/>
              <a:t>نظریه داروین</a:t>
            </a:r>
          </a:p>
          <a:p>
            <a:pPr>
              <a:buFontTx/>
              <a:buChar char="-"/>
            </a:pPr>
            <a:r>
              <a:rPr lang="fa-IR" dirty="0" smtClean="0"/>
              <a:t>نظریه لاک</a:t>
            </a:r>
          </a:p>
          <a:p>
            <a:pPr>
              <a:buFontTx/>
              <a:buChar char="-"/>
            </a:pPr>
            <a:r>
              <a:rPr lang="fa-IR" dirty="0" smtClean="0"/>
              <a:t>رفتار گرایی</a:t>
            </a:r>
          </a:p>
          <a:p>
            <a:pPr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38173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سوم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مراحل رشد</a:t>
            </a:r>
          </a:p>
          <a:p>
            <a:pPr marL="68580" indent="0">
              <a:buNone/>
            </a:pPr>
            <a:r>
              <a:rPr lang="fa-IR" dirty="0" smtClean="0"/>
              <a:t>ویژگی های یک مرحله:</a:t>
            </a:r>
          </a:p>
          <a:p>
            <a:pPr>
              <a:buFontTx/>
              <a:buChar char="-"/>
            </a:pPr>
            <a:r>
              <a:rPr lang="fa-IR" dirty="0" smtClean="0"/>
              <a:t>رفتار براساس ویژگی ها یا رفتارهای منسجم است.</a:t>
            </a:r>
          </a:p>
          <a:p>
            <a:pPr>
              <a:buFontTx/>
              <a:buChar char="-"/>
            </a:pPr>
            <a:r>
              <a:rPr lang="fa-IR" dirty="0" smtClean="0"/>
              <a:t>رفتار یک مرحله از نظر کیفی با رفتار مرحله قبل و بعد متفاوت است.</a:t>
            </a:r>
          </a:p>
          <a:p>
            <a:pPr>
              <a:buFontTx/>
              <a:buChar char="-"/>
            </a:pPr>
            <a:r>
              <a:rPr lang="fa-IR" dirty="0" smtClean="0"/>
              <a:t>ترتیب مشابه دارد و ترتیب مراحل تغییر </a:t>
            </a:r>
            <a:r>
              <a:rPr lang="fa-IR" dirty="0" err="1" smtClean="0"/>
              <a:t>نمی</a:t>
            </a:r>
            <a:r>
              <a:rPr lang="fa-IR" dirty="0" smtClean="0"/>
              <a:t> یابد.</a:t>
            </a:r>
          </a:p>
          <a:p>
            <a:pPr>
              <a:buFontTx/>
              <a:buChar char="-"/>
            </a:pPr>
            <a:r>
              <a:rPr lang="fa-IR" dirty="0" smtClean="0"/>
              <a:t>بدون عبور از یک مرحله </a:t>
            </a:r>
            <a:r>
              <a:rPr lang="fa-IR" dirty="0" err="1" smtClean="0"/>
              <a:t>نمی</a:t>
            </a:r>
            <a:r>
              <a:rPr lang="fa-IR" dirty="0" smtClean="0"/>
              <a:t> توان وارد مرحله بعد شد.</a:t>
            </a:r>
          </a:p>
          <a:p>
            <a:pPr>
              <a:buFontTx/>
              <a:buChar char="-"/>
            </a:pPr>
            <a:endParaRPr lang="fa-IR" dirty="0" smtClean="0"/>
          </a:p>
          <a:p>
            <a:pPr>
              <a:buFontTx/>
              <a:buChar char="-"/>
            </a:pPr>
            <a:endParaRPr lang="fa-IR" dirty="0" smtClean="0"/>
          </a:p>
          <a:p>
            <a:pPr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07814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سوم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دوره های بحرانی:</a:t>
            </a:r>
          </a:p>
          <a:p>
            <a:pPr marL="68580" indent="0">
              <a:buNone/>
            </a:pPr>
            <a:r>
              <a:rPr lang="fa-IR" dirty="0"/>
              <a:t> </a:t>
            </a:r>
            <a:endParaRPr lang="fa-IR" dirty="0" smtClean="0"/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دوره های حساس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5266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سوم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توانایی های نوزاد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- بینایی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 </a:t>
            </a:r>
            <a:r>
              <a:rPr lang="fa-IR" dirty="0" smtClean="0"/>
              <a:t>  توجه به جاهایی که </a:t>
            </a:r>
            <a:r>
              <a:rPr lang="fa-IR" dirty="0" err="1" smtClean="0"/>
              <a:t>کنتراست</a:t>
            </a:r>
            <a:r>
              <a:rPr lang="fa-IR" dirty="0" smtClean="0"/>
              <a:t> بالا وجود دارد.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ترجیح چهره</a:t>
            </a:r>
          </a:p>
          <a:p>
            <a:pPr>
              <a:buFontTx/>
              <a:buChar char="-"/>
            </a:pPr>
            <a:r>
              <a:rPr lang="fa-IR" dirty="0" smtClean="0"/>
              <a:t>شنوایی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برگرداندن سر به سمت صدا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ترجیح صدای انسانها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تشخیص فرکانس صدای مادر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 smtClean="0"/>
          </a:p>
          <a:p>
            <a:pPr marL="68580" indent="0">
              <a:buNone/>
            </a:pP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1733750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سوم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fa-IR" dirty="0" smtClean="0"/>
              <a:t>چشایی و بویایی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 </a:t>
            </a:r>
            <a:r>
              <a:rPr lang="fa-IR" dirty="0" smtClean="0"/>
              <a:t> ترجیح مایعات شیرین به مایعات شور یا بی مزه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اجتناب از بوی ناخوشایند و تمایل به سمت بوی خوشایند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56142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سوم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smtClean="0"/>
              <a:t>یادگیری و حافظه</a:t>
            </a:r>
          </a:p>
          <a:p>
            <a:pPr algn="just">
              <a:buFontTx/>
              <a:buChar char="-"/>
            </a:pPr>
            <a:r>
              <a:rPr lang="fa-IR" dirty="0" smtClean="0"/>
              <a:t>در 3 </a:t>
            </a:r>
            <a:r>
              <a:rPr lang="fa-IR" dirty="0" err="1" smtClean="0"/>
              <a:t>ماهگی</a:t>
            </a:r>
            <a:r>
              <a:rPr lang="fa-IR" dirty="0" smtClean="0"/>
              <a:t> نوزادان حافظه خوبی دارند.</a:t>
            </a:r>
          </a:p>
          <a:p>
            <a:pPr algn="just">
              <a:buFontTx/>
              <a:buChar char="-"/>
            </a:pPr>
            <a:r>
              <a:rPr lang="fa-IR" dirty="0" smtClean="0"/>
              <a:t>نوزادان می توانند احساساتی را که در دوران جنینی تجربه کرده </a:t>
            </a:r>
            <a:r>
              <a:rPr lang="fa-IR" dirty="0" err="1" smtClean="0"/>
              <a:t>اند</a:t>
            </a:r>
            <a:r>
              <a:rPr lang="fa-IR" dirty="0" smtClean="0"/>
              <a:t> به یاد آورند.</a:t>
            </a:r>
          </a:p>
          <a:p>
            <a:pPr algn="just">
              <a:buFontTx/>
              <a:buChar char="-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815011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رشد شناختی در دوران </a:t>
            </a:r>
            <a:r>
              <a:rPr lang="fa-IR" dirty="0" smtClean="0"/>
              <a:t>کودکی</a:t>
            </a:r>
          </a:p>
          <a:p>
            <a:pPr marL="68580" indent="0">
              <a:buNone/>
            </a:pPr>
            <a:r>
              <a:rPr lang="fa-IR" dirty="0"/>
              <a:t> </a:t>
            </a:r>
            <a:endParaRPr lang="fa-IR" dirty="0" smtClean="0"/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نظریه </a:t>
            </a:r>
            <a:r>
              <a:rPr lang="fa-IR" dirty="0" err="1" smtClean="0"/>
              <a:t>پیاژه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11432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err="1"/>
              <a:t>ازمایش</a:t>
            </a:r>
            <a:r>
              <a:rPr lang="fa-IR" dirty="0"/>
              <a:t> های </a:t>
            </a:r>
            <a:r>
              <a:rPr lang="fa-IR" dirty="0" err="1"/>
              <a:t>پیاژه</a:t>
            </a:r>
            <a:r>
              <a:rPr lang="fa-IR" dirty="0"/>
              <a:t> با فرزندانش منجر به مطرح شدن نظریه وی شد</a:t>
            </a:r>
            <a:r>
              <a:rPr lang="fa-IR" dirty="0" smtClean="0"/>
              <a:t>.</a:t>
            </a:r>
          </a:p>
          <a:p>
            <a:pPr marL="68580" indent="0">
              <a:buNone/>
            </a:pPr>
            <a:endParaRPr lang="fa-IR" dirty="0"/>
          </a:p>
          <a:p>
            <a:r>
              <a:rPr lang="fa-IR" dirty="0" smtClean="0"/>
              <a:t>مفاهیم اساسی</a:t>
            </a:r>
            <a:endParaRPr lang="fa-IR" dirty="0"/>
          </a:p>
          <a:p>
            <a:pPr marL="68580" indent="0">
              <a:buNone/>
            </a:pPr>
            <a:r>
              <a:rPr lang="fa-IR" dirty="0" smtClean="0"/>
              <a:t>- طرح </a:t>
            </a:r>
            <a:r>
              <a:rPr lang="fa-IR" dirty="0" err="1"/>
              <a:t>واره</a:t>
            </a:r>
            <a:r>
              <a:rPr lang="fa-IR" dirty="0"/>
              <a:t>:</a:t>
            </a:r>
          </a:p>
          <a:p>
            <a:pPr marL="68580" indent="0">
              <a:buNone/>
            </a:pPr>
            <a:r>
              <a:rPr lang="fa-IR" dirty="0"/>
              <a:t>نظری های کودک که حاصل </a:t>
            </a:r>
            <a:r>
              <a:rPr lang="fa-IR" dirty="0" err="1"/>
              <a:t>ازمایش</a:t>
            </a:r>
            <a:r>
              <a:rPr lang="fa-IR" dirty="0"/>
              <a:t> های کودک در مورد نحوه عمل دنیای فیزیکی و اجتماعی است.</a:t>
            </a:r>
          </a:p>
          <a:p>
            <a:endParaRPr lang="fa-IR" dirty="0"/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2535610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46</TotalTime>
  <Words>428</Words>
  <Application>Microsoft Office PowerPoint</Application>
  <PresentationFormat>On-screen Show (4:3)</PresentationFormat>
  <Paragraphs>78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Austin</vt:lpstr>
      <vt:lpstr>فصل سوم روانشناسی عمومی</vt:lpstr>
      <vt:lpstr>فصل سوم</vt:lpstr>
      <vt:lpstr>فصل سوم</vt:lpstr>
      <vt:lpstr>فصل سوم</vt:lpstr>
      <vt:lpstr>فصل سوم</vt:lpstr>
      <vt:lpstr>فصل سوم</vt:lpstr>
      <vt:lpstr>فصل سوم</vt:lpstr>
      <vt:lpstr>فصل سوم</vt:lpstr>
      <vt:lpstr>فصل سوم</vt:lpstr>
      <vt:lpstr>فصل سوم</vt:lpstr>
      <vt:lpstr>فصل سوم</vt:lpstr>
      <vt:lpstr>فصل سوم</vt:lpstr>
      <vt:lpstr>فصل سوم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فصل سوم روانشناسی عمومی</dc:title>
  <dc:creator>MRT Pack 30 DVDs</dc:creator>
  <cp:lastModifiedBy>MRT Pack 30 DVDs</cp:lastModifiedBy>
  <cp:revision>4</cp:revision>
  <dcterms:created xsi:type="dcterms:W3CDTF">2021-04-21T11:40:45Z</dcterms:created>
  <dcterms:modified xsi:type="dcterms:W3CDTF">2021-04-21T12:27:34Z</dcterms:modified>
</cp:coreProperties>
</file>